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jpeg" ContentType="image/jpeg"/>
  <Override PartName="/ppt/media/image6.jpeg" ContentType="image/jpeg"/>
  <Override PartName="/ppt/media/image8.png" ContentType="image/png"/>
  <Override PartName="/ppt/media/image7.jpeg" ContentType="image/jpeg"/>
  <Override PartName="/ppt/media/image9.png" ContentType="image/png"/>
  <Override PartName="/ppt/media/image10.png" ContentType="image/png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
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90716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04000" y="3015720"/>
            <a:ext cx="90716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50400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15268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571200" y="91440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638040" y="91440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504000" y="301572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571200" y="301572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638040" y="301572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504000" y="914400"/>
            <a:ext cx="9071640" cy="4023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907164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504000" y="82080"/>
            <a:ext cx="9071640" cy="3345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400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515268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04000" y="3015720"/>
            <a:ext cx="90716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504000" y="914400"/>
            <a:ext cx="907164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Click to edit the outline text format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Second Outline Level</a:t>
            </a:r>
            <a:endParaRPr b="0" lang="en-US" sz="1800" spc="-1" strike="noStrike">
              <a:latin typeface="Frutiger Next LT W1G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Third Outline Level</a:t>
            </a:r>
            <a:endParaRPr b="0" lang="en-US" sz="1800" spc="-1" strike="noStrike">
              <a:latin typeface="Frutiger Next LT W1G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Fourth Outline Level</a:t>
            </a:r>
            <a:endParaRPr b="0" lang="en-US" sz="1800" spc="-1" strike="noStrike">
              <a:latin typeface="Frutiger Next LT W1G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Fifth Outline Level</a:t>
            </a:r>
            <a:endParaRPr b="0" lang="en-US" sz="1800" spc="-1" strike="noStrike">
              <a:latin typeface="Frutiger Next LT W1G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Sixth Outline Level</a:t>
            </a:r>
            <a:endParaRPr b="0" lang="en-US" sz="1800" spc="-1" strike="noStrike">
              <a:latin typeface="Frutiger Next LT W1G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Seventh Outline Level</a:t>
            </a:r>
            <a:endParaRPr b="0" lang="en-US" sz="1800" spc="-1" strike="noStrike">
              <a:latin typeface="Frutiger Next LT W1G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Click to edit the title text format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C620BE83-2FBE-4FF5-A1C6-CAB6C12DF76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8208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r"/>
            <a:fld id="{587A9374-CABC-4A77-AFF5-D303E6DC9F96}" type="slidenum">
              <a:rPr b="1" lang="en-US" sz="1600" spc="-1" strike="noStrike">
                <a:latin typeface="Frutiger Next LT W1G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6" name="CustomShape 7"/>
          <p:cNvSpPr/>
          <p:nvPr/>
        </p:nvSpPr>
        <p:spPr>
          <a:xfrm>
            <a:off x="8229600" y="5760720"/>
            <a:ext cx="1792800" cy="12247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8703360" y="5907600"/>
            <a:ext cx="914400" cy="914400"/>
          </a:xfrm>
          <a:prstGeom prst="smileyFace">
            <a:avLst>
              <a:gd name="adj" fmla="val 9282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5400" spc="-1" strike="noStrike">
                <a:latin typeface="Frutiger Next LT W1G Medium"/>
              </a:rPr>
              <a:t>Einführung in die Fotografie</a:t>
            </a:r>
            <a:endParaRPr b="0" lang="en-US" sz="5400" spc="-1" strike="noStrike">
              <a:latin typeface="Frutiger Next LT W1G Medium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Funktionsweise einer Kamera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Funktionsweise einer Kamera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504000" y="914400"/>
            <a:ext cx="534816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Licht fällt durch Objektiv mit Linsensystem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Durch Verschieben von Linsen kann Fokusebene eingestellt werden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Spiegel im Gehäuse lenkt Licht weg vom Sensor/Film durch ein Prisma zum Sucher</a:t>
            </a:r>
            <a:endParaRPr b="0" lang="en-US" sz="2200" spc="-1" strike="noStrike">
              <a:latin typeface="Frutiger Next LT W1G"/>
            </a:endParaRPr>
          </a:p>
        </p:txBody>
      </p:sp>
      <p:pic>
        <p:nvPicPr>
          <p:cNvPr id="75" name="" descr=""/>
          <p:cNvPicPr/>
          <p:nvPr/>
        </p:nvPicPr>
        <p:blipFill>
          <a:blip r:embed="rId1"/>
          <a:stretch/>
        </p:blipFill>
        <p:spPr>
          <a:xfrm>
            <a:off x="5924880" y="1240920"/>
            <a:ext cx="4227120" cy="232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Funktionsweise einer Kamera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77" name="TextShape 2"/>
          <p:cNvSpPr txBox="1"/>
          <p:nvPr/>
        </p:nvSpPr>
        <p:spPr>
          <a:xfrm>
            <a:off x="504000" y="914400"/>
            <a:ext cx="534816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Licht fällt durch Objektiv mit Linsensystem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Durch Verschieben von Linsen kann Fokusebene eingestellt werden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Spiegel im Gehäuse lenkt Licht weg vom Sensor/Film durch ein Prisma zum Sucher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Beim Auslösen klappt der Spiegel zur Seite und der Verschluss öffnet sich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→ </a:t>
            </a:r>
            <a:r>
              <a:rPr b="0" lang="en-US" sz="2200" spc="-1" strike="noStrike">
                <a:latin typeface="Frutiger Next LT W1G"/>
              </a:rPr>
              <a:t>Licht fällt auf den Sensor</a:t>
            </a:r>
            <a:endParaRPr b="0" lang="en-US" sz="2200" spc="-1" strike="noStrike">
              <a:latin typeface="Frutiger Next LT W1G"/>
            </a:endParaRPr>
          </a:p>
        </p:txBody>
      </p:sp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5922720" y="1234800"/>
            <a:ext cx="4227120" cy="232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Funktionsweise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In einem Gehäuse befindet sich ein Film oder Sensor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Öffnung im Gehäuse wird geöffnet, sodass Licht auf den Sensor fällt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Licht wird durch eine Linsenkonstruktion fokussiert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Bei Film: Entwickeln um das Material lichtbeständig zu machen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Bei Sensor: Auslesen von Spannungswerten und speichern des Bildes</a:t>
            </a:r>
            <a:endParaRPr b="0" lang="en-US" sz="22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Aufbau einer Spiegelreflexkamera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49" name="TextShape 2"/>
          <p:cNvSpPr txBox="1"/>
          <p:nvPr/>
        </p:nvSpPr>
        <p:spPr>
          <a:xfrm>
            <a:off x="504000" y="914400"/>
            <a:ext cx="479952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Kamera besteht aus Objektiv, Gehäuse und Film/Sensor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Objektiv: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Legt Fokusebene und Brennweite fest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Gehäuse: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Elektronik zum Auslösen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Spiegel lenkt Licht über Prisma zum Sucher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Spiegel und Verschluss können sich öffnen, um Sensor zu belichten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Sensor: Entweder analoger Film oder elektronischer Sensor</a:t>
            </a:r>
            <a:endParaRPr b="0" lang="en-US" sz="2200" spc="-1" strike="noStrike">
              <a:latin typeface="Frutiger Next LT W1G"/>
            </a:endParaRPr>
          </a:p>
        </p:txBody>
      </p:sp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5394960" y="731520"/>
            <a:ext cx="4485960" cy="3306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" descr=""/>
          <p:cNvPicPr/>
          <p:nvPr/>
        </p:nvPicPr>
        <p:blipFill>
          <a:blip r:embed="rId1"/>
          <a:srcRect l="19184" t="0" r="19612" b="0"/>
          <a:stretch/>
        </p:blipFill>
        <p:spPr>
          <a:xfrm>
            <a:off x="4622040" y="3469680"/>
            <a:ext cx="1922760" cy="1767240"/>
          </a:xfrm>
          <a:prstGeom prst="rect">
            <a:avLst/>
          </a:prstGeom>
          <a:ln>
            <a:noFill/>
          </a:ln>
        </p:spPr>
      </p:pic>
      <p:pic>
        <p:nvPicPr>
          <p:cNvPr id="52" name="" descr=""/>
          <p:cNvPicPr/>
          <p:nvPr/>
        </p:nvPicPr>
        <p:blipFill>
          <a:blip r:embed="rId2"/>
          <a:srcRect l="20197" t="0" r="19193" b="0"/>
          <a:stretch/>
        </p:blipFill>
        <p:spPr>
          <a:xfrm>
            <a:off x="2566800" y="3469680"/>
            <a:ext cx="1903680" cy="1767240"/>
          </a:xfrm>
          <a:prstGeom prst="rect">
            <a:avLst/>
          </a:prstGeom>
          <a:ln>
            <a:noFill/>
          </a:ln>
        </p:spPr>
      </p:pic>
      <p:sp>
        <p:nvSpPr>
          <p:cNvPr id="53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Verschluss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54" name="TextShape 2"/>
          <p:cNvSpPr txBox="1"/>
          <p:nvPr/>
        </p:nvSpPr>
        <p:spPr>
          <a:xfrm>
            <a:off x="504000" y="914400"/>
            <a:ext cx="9071640" cy="24688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78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Öffnet sich beim Auslösen, sodass Licht auf den Sensor fällt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Anfangs: Objektivdeckel wurde händisch geöffnet/geschlossen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Zentralverschluss: Lamellen im Objektiv öffnen sich radial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Schlitzverschluss: Lamellen mit Schlitz laufen am Sensor vorbei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Elektronisches Auslesen des Sensors: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Kein eigentlicher Verschluss → nur Sensordaten werden ausgelesen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Völlig geräuschlos</a:t>
            </a:r>
            <a:endParaRPr b="0" lang="en-US" sz="1800" spc="-1" strike="noStrike">
              <a:latin typeface="Frutiger Next LT W1G"/>
            </a:endParaRPr>
          </a:p>
        </p:txBody>
      </p:sp>
      <p:pic>
        <p:nvPicPr>
          <p:cNvPr id="55" name="" descr=""/>
          <p:cNvPicPr/>
          <p:nvPr/>
        </p:nvPicPr>
        <p:blipFill>
          <a:blip r:embed="rId3"/>
          <a:srcRect l="21709" t="0" r="20208" b="0"/>
          <a:stretch/>
        </p:blipFill>
        <p:spPr>
          <a:xfrm>
            <a:off x="590400" y="3469680"/>
            <a:ext cx="1824480" cy="1767240"/>
          </a:xfrm>
          <a:prstGeom prst="rect">
            <a:avLst/>
          </a:prstGeom>
          <a:ln>
            <a:noFill/>
          </a:ln>
        </p:spPr>
      </p:pic>
      <p:sp>
        <p:nvSpPr>
          <p:cNvPr id="56" name="TextShape 3"/>
          <p:cNvSpPr txBox="1"/>
          <p:nvPr/>
        </p:nvSpPr>
        <p:spPr>
          <a:xfrm>
            <a:off x="640080" y="5236920"/>
            <a:ext cx="1737360" cy="319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Spiegel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" name="TextShape 4"/>
          <p:cNvSpPr txBox="1"/>
          <p:nvPr/>
        </p:nvSpPr>
        <p:spPr>
          <a:xfrm>
            <a:off x="2651760" y="5237280"/>
            <a:ext cx="1737360" cy="319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Verschluss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" name="TextShape 5"/>
          <p:cNvSpPr txBox="1"/>
          <p:nvPr/>
        </p:nvSpPr>
        <p:spPr>
          <a:xfrm>
            <a:off x="4754880" y="5237640"/>
            <a:ext cx="1737360" cy="319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Sensor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Sensor/Film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60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Film: Celluloidfilm mit lichtempfindlicher Beschichtung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Ändert Farbe, wenn Licht darauf trifft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Bild kann durch chemische Prozesse (Entwickeln und Fixieren) persistiert werden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CCD-Sensor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Raster aus Photosensoren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Bei Aufnahme wird an Sensoren anliegende Spannung gemessen und digitalisiert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Abwechselnd rote, grüne und blaue Sensoren → Farbbild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Größe des Sensors/Films hat Einfluss auf das Bild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Kleinerer Sensor → kleinerer Bildausschnitt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Größerer Sensor → höhere Lichtempfindlichkeit</a:t>
            </a:r>
            <a:endParaRPr b="0" lang="en-US" sz="18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Sensorauflösungen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62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Auflösung = Anzahl der Photosensoren (Pixel) auf dem Sensor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Erste Digitalkamera (1975): 0.01 Megapixel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Kodak DCS (1991): 1.3 Megapixel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Nikon D1 (1999): 2.6 Megapixel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iPhone (2007): 2 Megapixel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Durchschnittliches Smartphone (2020): 12 – 20 Megapixel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Einsteiger-Kamera (2020): 18 – 24 Megapixel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Professionelle Kamera (2020): 40 – 50 Megapixel</a:t>
            </a:r>
            <a:endParaRPr b="0" lang="en-US" sz="22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Sucher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64" name="TextShape 2"/>
          <p:cNvSpPr txBox="1"/>
          <p:nvPr/>
        </p:nvSpPr>
        <p:spPr>
          <a:xfrm>
            <a:off x="504000" y="914400"/>
            <a:ext cx="59882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Zeigt aktuell erfassten Bildausschnitt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Hilft bei Komposition des Bildes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Spiegelreflexkameras: Blick über Prisma und Spiegel durchs Objektiv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Messucherkameras: Blick durch Sucher mit Fokussierungshilfen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Elektronischer Sucher: Bildschirm im Sucher zeigt live das vom Sensor erfasste Bild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Vorteil: Anzeige von Menü/Histogramm/Fokussierungshilfe möglich</a:t>
            </a:r>
            <a:endParaRPr b="0" lang="en-US" sz="1800" spc="-1" strike="noStrike">
              <a:latin typeface="Frutiger Next LT W1G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tretch/>
        </p:blipFill>
        <p:spPr>
          <a:xfrm>
            <a:off x="6511680" y="457200"/>
            <a:ext cx="3383280" cy="268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Objektiv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67" name="TextShape 2"/>
          <p:cNvSpPr txBox="1"/>
          <p:nvPr/>
        </p:nvSpPr>
        <p:spPr>
          <a:xfrm>
            <a:off x="504000" y="914400"/>
            <a:ext cx="6902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1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Linsensystem mit bestimmter Brennweite, das einfallendes Licht auf Sensor leitet und auf Sensorebene fokussiert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Blende: Radiale Lamellen im Objektiv mit variabler Öffnung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Beeinflusst Helligkeit und Schärfentiefe des Bildes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Festbrennweite: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Objektiv ist limitiert auf eine Brennweite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Simplere Konstruktion → Größere Blendenöffnungen möglich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Zoomobjektiv: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Brennweite ist einstellbar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Kompliziertere Konstruktion mit mehr Linsen mindert oft Bildqualität</a:t>
            </a:r>
            <a:endParaRPr b="0" lang="en-US" sz="1800" spc="-1" strike="noStrike">
              <a:latin typeface="Frutiger Next LT W1G"/>
            </a:endParaRPr>
          </a:p>
        </p:txBody>
      </p:sp>
      <p:pic>
        <p:nvPicPr>
          <p:cNvPr id="68" name="" descr=""/>
          <p:cNvPicPr/>
          <p:nvPr/>
        </p:nvPicPr>
        <p:blipFill>
          <a:blip r:embed="rId1"/>
          <a:srcRect l="39056" t="20416" r="17188" b="14050"/>
          <a:stretch/>
        </p:blipFill>
        <p:spPr>
          <a:xfrm>
            <a:off x="7563960" y="2067120"/>
            <a:ext cx="2011680" cy="2011680"/>
          </a:xfrm>
          <a:prstGeom prst="rect">
            <a:avLst/>
          </a:prstGeom>
          <a:ln>
            <a:noFill/>
          </a:ln>
        </p:spPr>
      </p:pic>
      <p:pic>
        <p:nvPicPr>
          <p:cNvPr id="69" name="" descr=""/>
          <p:cNvPicPr/>
          <p:nvPr/>
        </p:nvPicPr>
        <p:blipFill>
          <a:blip r:embed="rId2"/>
          <a:srcRect l="31219" t="14253" r="21900" b="15533"/>
          <a:stretch/>
        </p:blipFill>
        <p:spPr>
          <a:xfrm>
            <a:off x="7563960" y="55440"/>
            <a:ext cx="2011680" cy="2011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Funktionsweise einer Kamera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71" name="TextShape 2"/>
          <p:cNvSpPr txBox="1"/>
          <p:nvPr/>
        </p:nvSpPr>
        <p:spPr>
          <a:xfrm>
            <a:off x="504000" y="914400"/>
            <a:ext cx="534816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Licht fällt durch Objektiv mit Linsensystem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Durch Verschieben von Linsen kann Fokusebene eingestellt werden</a:t>
            </a:r>
            <a:endParaRPr b="0" lang="en-US" sz="2200" spc="-1" strike="noStrike">
              <a:latin typeface="Frutiger Next LT W1G"/>
            </a:endParaRPr>
          </a:p>
        </p:txBody>
      </p:sp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>
            <a:off x="5924880" y="1240920"/>
            <a:ext cx="4227120" cy="232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4769</TotalTime>
  <Application>LibreOffice/6.4.5.1$Linux_X86_64 LibreOffice_project/40$Build-1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2020-12-28T21:59:15Z</dcterms:modified>
  <cp:revision>124</cp:revision>
  <dc:subject/>
  <dc:title/>
</cp:coreProperties>
</file>